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4" r:id="rId4"/>
  </p:sldMasterIdLst>
  <p:notesMasterIdLst>
    <p:notesMasterId r:id="rId22"/>
  </p:notesMasterIdLst>
  <p:sldIdLst>
    <p:sldId id="256" r:id="rId5"/>
    <p:sldId id="263" r:id="rId6"/>
    <p:sldId id="261" r:id="rId7"/>
    <p:sldId id="264" r:id="rId8"/>
    <p:sldId id="260" r:id="rId9"/>
    <p:sldId id="265" r:id="rId10"/>
    <p:sldId id="272" r:id="rId11"/>
    <p:sldId id="266" r:id="rId12"/>
    <p:sldId id="267" r:id="rId13"/>
    <p:sldId id="276" r:id="rId14"/>
    <p:sldId id="259" r:id="rId15"/>
    <p:sldId id="269" r:id="rId16"/>
    <p:sldId id="258" r:id="rId17"/>
    <p:sldId id="270" r:id="rId18"/>
    <p:sldId id="262" r:id="rId19"/>
    <p:sldId id="273" r:id="rId20"/>
    <p:sldId id="2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EBF"/>
    <a:srgbClr val="CCFFFF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0A0D5-8F98-4CC1-A28E-021F0B6B475C}" type="datetimeFigureOut">
              <a:rPr lang="en-US" smtClean="0"/>
              <a:t>12/26/2025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3C52C-5E29-41AF-BAA3-8217E886DA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96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7693397"/>
      </p:ext>
    </p:extLst>
  </p:cSld>
  <p:clrMapOvr>
    <a:masterClrMapping/>
  </p:clrMapOvr>
  <p:transition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48661914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5453895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2637242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6242943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74046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5039895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1505546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61749874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72555817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45226643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070B1C-876C-B1B0-7D36-0FC9C65D07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1" r="802" b="401"/>
          <a:stretch/>
        </p:blipFill>
        <p:spPr>
          <a:xfrm>
            <a:off x="5347765" y="0"/>
            <a:ext cx="68427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9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10354118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16781848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30710402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76116579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89463880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80243805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56195293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46457943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51980855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85807787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4CA23529-60B4-4D2F-AA38-0F569B5C6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F91AB4-81D8-CDFA-A571-57E73D3E8C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1" r="802" b="401"/>
          <a:stretch/>
        </p:blipFill>
        <p:spPr>
          <a:xfrm>
            <a:off x="5347765" y="0"/>
            <a:ext cx="68427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07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92953697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22518189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97113908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85003836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31207843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863002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71081453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4399375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926044951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813511136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6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132325351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061400986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15669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83697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2121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6330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78142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1657740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32692"/>
      </p:ext>
    </p:extLst>
  </p:cSld>
  <p:clrMapOvr>
    <a:masterClrMapping/>
  </p:clrMapOvr>
  <p:transition>
    <p:fade/>
  </p:transition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191180873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3636479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9322E-58B7-821F-6200-9D7EE0331A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5380CC-5407-64B1-38E8-47B253ED89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61049-BC42-D2F5-4F7A-25C23BB5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50590-9F9A-443B-9295-A3931D8194B1}" type="datetime1">
              <a:rPr lang="en-US" smtClean="0"/>
              <a:t>12/26/2025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B513F-2C55-78C7-9330-C8F3B7B33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594E3-AAC4-7FC6-5BFC-E3B912DE0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36419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B6377-BDB6-AA69-C41F-E4CD64769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10773-E3A7-D8AE-8268-289DEC1CE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7B0CB-53AA-92EB-6408-B352A8BEE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5B4BE-627A-4EC1-99E1-6F1AA97AB802}" type="datetime1">
              <a:rPr lang="en-US" smtClean="0"/>
              <a:t>12/26/2025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85260-3A25-5256-07AA-388FDA190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83A52-4EF5-9DD2-1006-79044C780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91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9970746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78648248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768801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4633232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99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  <p:sldLayoutId id="2147483751" r:id="rId17"/>
    <p:sldLayoutId id="2147483752" r:id="rId18"/>
    <p:sldLayoutId id="2147483753" r:id="rId19"/>
    <p:sldLayoutId id="2147483754" r:id="rId20"/>
    <p:sldLayoutId id="2147483755" r:id="rId21"/>
    <p:sldLayoutId id="2147483756" r:id="rId22"/>
    <p:sldLayoutId id="2147483757" r:id="rId23"/>
    <p:sldLayoutId id="2147483758" r:id="rId24"/>
    <p:sldLayoutId id="2147483759" r:id="rId25"/>
    <p:sldLayoutId id="2147483760" r:id="rId26"/>
    <p:sldLayoutId id="2147483761" r:id="rId27"/>
    <p:sldLayoutId id="2147483762" r:id="rId28"/>
    <p:sldLayoutId id="2147483763" r:id="rId29"/>
    <p:sldLayoutId id="2147483764" r:id="rId30"/>
    <p:sldLayoutId id="2147483765" r:id="rId31"/>
    <p:sldLayoutId id="2147483766" r:id="rId32"/>
    <p:sldLayoutId id="2147483767" r:id="rId33"/>
    <p:sldLayoutId id="2147483768" r:id="rId34"/>
    <p:sldLayoutId id="2147483769" r:id="rId35"/>
    <p:sldLayoutId id="2147483770" r:id="rId36"/>
    <p:sldLayoutId id="2147483771" r:id="rId37"/>
    <p:sldLayoutId id="2147483772" r:id="rId38"/>
    <p:sldLayoutId id="2147483773" r:id="rId39"/>
    <p:sldLayoutId id="2147483774" r:id="rId40"/>
    <p:sldLayoutId id="2147483775" r:id="rId41"/>
    <p:sldLayoutId id="2147483776" r:id="rId42"/>
    <p:sldLayoutId id="2147483777" r:id="rId43"/>
    <p:sldLayoutId id="2147483778" r:id="rId44"/>
    <p:sldLayoutId id="2147483779" r:id="rId45"/>
    <p:sldLayoutId id="2147483780" r:id="rId46"/>
    <p:sldLayoutId id="2147483781" r:id="rId47"/>
    <p:sldLayoutId id="2147483782" r:id="rId48"/>
    <p:sldLayoutId id="2147483783" r:id="rId49"/>
    <p:sldLayoutId id="2147483784" r:id="rId50"/>
    <p:sldLayoutId id="2147483785" r:id="rId5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.openai.com/chat" TargetMode="External"/><Relationship Id="rId2" Type="http://schemas.openxmlformats.org/officeDocument/2006/relationships/hyperlink" Target="https://medium.com/data-science/complete-guide-to-understanding-node2vec-algorithm-4e9a35e5d147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emini.google.com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colorful sphere">
            <a:extLst>
              <a:ext uri="{FF2B5EF4-FFF2-40B4-BE49-F238E27FC236}">
                <a16:creationId xmlns:a16="http://schemas.microsoft.com/office/drawing/2014/main" id="{DCAB1F2A-7D15-1DBA-A3C5-051F46E673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582" r="24167"/>
          <a:stretch>
            <a:fillRect/>
          </a:stretch>
        </p:blipFill>
        <p:spPr>
          <a:xfrm>
            <a:off x="2574034" y="0"/>
            <a:ext cx="704393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6960" y="2428399"/>
            <a:ext cx="10038080" cy="141208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r>
              <a:rPr lang="en-IN" sz="5400" b="1" noProof="0" dirty="0"/>
              <a:t>Node2Vec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09A740-48C5-4AE5-879B-F567D3D7A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24518"/>
            <a:ext cx="9144000" cy="165576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r>
              <a:rPr lang="en-IN" sz="3600" noProof="0" dirty="0"/>
              <a:t>Scalable Feature Learning for Networks</a:t>
            </a:r>
          </a:p>
        </p:txBody>
      </p:sp>
    </p:spTree>
    <p:extLst>
      <p:ext uri="{BB962C8B-B14F-4D97-AF65-F5344CB8AC3E}">
        <p14:creationId xmlns:p14="http://schemas.microsoft.com/office/powerpoint/2010/main" val="37546649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F6252-B578-ECBC-9A2C-8EB0B7BF6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26327-8057-B0F0-D631-4C3012C55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Learning Edge Representations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02CC393-F222-BC46-DD73-6AE23DDFE75E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86390" y="1434370"/>
                <a:ext cx="11018520" cy="2907014"/>
              </a:xfrm>
            </p:spPr>
            <p:txBody>
              <a:bodyPr/>
              <a:lstStyle/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IN" sz="2400" noProof="0" dirty="0"/>
                  <a:t>We extend the representations learnt for nodes to pairs of nodes using a bootstrapping approach.</a:t>
                </a:r>
                <a:endParaRPr lang="en-IN" sz="2400" dirty="0"/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IN" sz="2400" noProof="0" dirty="0"/>
                  <a:t>Given nodes </a:t>
                </a:r>
                <a14:m>
                  <m:oMath xmlns:m="http://schemas.openxmlformats.org/officeDocument/2006/math">
                    <m:r>
                      <a:rPr lang="en-IN" sz="2400" b="1" i="1" noProof="0" dirty="0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IN" sz="2400" noProof="0" dirty="0"/>
                  <a:t> and </a:t>
                </a:r>
                <a14:m>
                  <m:oMath xmlns:m="http://schemas.openxmlformats.org/officeDocument/2006/math">
                    <m:r>
                      <a:rPr lang="en-IN" sz="2400" b="1" i="1" noProof="0" dirty="0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IN" sz="2400" noProof="0" dirty="0"/>
                  <a:t> we can define a binary operation </a:t>
                </a:r>
                <a14:m>
                  <m:oMath xmlns:m="http://schemas.openxmlformats.org/officeDocument/2006/math">
                    <m:r>
                      <a:rPr lang="en-IN" sz="2400" b="1" i="1" dirty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IN" sz="2400" b="1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IN" sz="2400" b="1" i="1" dirty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IN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IN" sz="2400" b="1" i="1" dirty="0">
                        <a:latin typeface="Cambria Math" panose="02040503050406030204" pitchFamily="18" charset="0"/>
                      </a:rPr>
                      <m:t>𝑽</m:t>
                    </m:r>
                    <m:sSup>
                      <m:sSupPr>
                        <m:ctrlPr>
                          <a:rPr lang="en-IN" sz="24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IN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400" b="1" i="1" dirty="0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IN" sz="2400" b="1" i="1" dirty="0">
                            <a:latin typeface="Cambria Math" panose="02040503050406030204" pitchFamily="18" charset="0"/>
                          </a:rPr>
                          <m:t>’</m:t>
                        </m:r>
                      </m:sup>
                    </m:sSup>
                  </m:oMath>
                </a14:m>
                <a:r>
                  <a:rPr lang="en-IN" sz="2400" noProof="0" dirty="0"/>
                  <a:t> on the embeddings </a:t>
                </a:r>
                <a14:m>
                  <m:oMath xmlns:m="http://schemas.openxmlformats.org/officeDocument/2006/math">
                    <m:r>
                      <a:rPr lang="en-IN" sz="2400" b="1" i="1" noProof="0" dirty="0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IN" sz="2400" b="1" i="1" noProof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400" b="1" i="1" noProof="0" dirty="0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IN" sz="2400" b="1" i="1" noProof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400" noProof="0" dirty="0"/>
                  <a:t> and </a:t>
                </a:r>
                <a14:m>
                  <m:oMath xmlns:m="http://schemas.openxmlformats.org/officeDocument/2006/math">
                    <m:r>
                      <a:rPr lang="en-IN" sz="2400" b="1" i="1" noProof="0" dirty="0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IN" sz="2400" b="1" i="1" noProof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400" b="1" i="1" noProof="0" dirty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IN" sz="2400" b="1" i="1" noProof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400" noProof="0" dirty="0"/>
                  <a:t> to create an embedding function </a:t>
                </a:r>
                <a14:m>
                  <m:oMath xmlns:m="http://schemas.openxmlformats.org/officeDocument/2006/math">
                    <m:r>
                      <a:rPr lang="en-IN" sz="2400" b="1" i="1" noProof="0" dirty="0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IN" sz="2400" b="1" i="1" noProof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400" b="1" i="1" noProof="0" dirty="0" err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IN" sz="2400" b="1" i="1" noProof="0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400" b="1" i="1" noProof="0" dirty="0" err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IN" sz="2400" b="1" i="1" noProof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400" noProof="0" dirty="0"/>
                  <a:t> that gives us the edge representation for edge </a:t>
                </a:r>
                <a14:m>
                  <m:oMath xmlns:m="http://schemas.openxmlformats.org/officeDocument/2006/math">
                    <m:r>
                      <a:rPr lang="en-IN" sz="2400" b="1" i="1" noProof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400" b="1" i="1" noProof="0" dirty="0" err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IN" sz="2400" b="1" i="1" noProof="0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400" b="1" i="1" noProof="0" dirty="0" err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IN" sz="2400" b="1" i="1" noProof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400" noProof="0" dirty="0"/>
                  <a:t> where </a:t>
                </a:r>
                <a14:m>
                  <m:oMath xmlns:m="http://schemas.openxmlformats.org/officeDocument/2006/math">
                    <m:r>
                      <a:rPr lang="en-IN" sz="2400" b="1" i="1" noProof="0" dirty="0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IN" sz="2400" b="1" i="1" noProof="0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IN" sz="2400" noProof="0" dirty="0"/>
                  <a:t> is the dimension of the edge embedding space.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IN" sz="2400" dirty="0"/>
                  <a:t>Some binary operations which preserve </a:t>
                </a:r>
                <a14:m>
                  <m:oMath xmlns:m="http://schemas.openxmlformats.org/officeDocument/2006/math">
                    <m:r>
                      <a:rPr lang="en-IN" sz="2400" b="1" i="1" dirty="0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IN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400" b="1" i="1" dirty="0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IN" sz="2400" b="1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IN" sz="2400" dirty="0"/>
                  <a:t> are given below:</a:t>
                </a:r>
                <a:endParaRPr lang="en-IN" sz="2400" noProof="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02CC393-F222-BC46-DD73-6AE23DDFE7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86390" y="1434370"/>
                <a:ext cx="11018520" cy="2907014"/>
              </a:xfrm>
              <a:blipFill>
                <a:blip r:embed="rId2"/>
                <a:stretch>
                  <a:fillRect l="-1438" t="-2935" r="-1715" b="-56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lose-up of a white sheet">
            <a:extLst>
              <a:ext uri="{FF2B5EF4-FFF2-40B4-BE49-F238E27FC236}">
                <a16:creationId xmlns:a16="http://schemas.microsoft.com/office/drawing/2014/main" id="{2E7D2B20-0368-78D2-C86A-836D7D2AF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668" y="4661444"/>
            <a:ext cx="7801964" cy="189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6476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2EBF9D-C770-CE0D-319D-DAF711EEA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IN" noProof="0" dirty="0"/>
              <a:t>Experiments and Results</a:t>
            </a:r>
          </a:p>
        </p:txBody>
      </p:sp>
      <p:pic>
        <p:nvPicPr>
          <p:cNvPr id="3" name="Picture 2" descr="A close-up of a diagram">
            <a:extLst>
              <a:ext uri="{FF2B5EF4-FFF2-40B4-BE49-F238E27FC236}">
                <a16:creationId xmlns:a16="http://schemas.microsoft.com/office/drawing/2014/main" id="{E4392EAE-425F-720E-3AE0-D4C87860E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76" y="1294700"/>
            <a:ext cx="3828339" cy="42685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97DFF8-FC91-A757-F094-8914428530E5}"/>
                  </a:ext>
                </a:extLst>
              </p:cNvPr>
              <p:cNvSpPr txBox="1"/>
              <p:nvPr/>
            </p:nvSpPr>
            <p:spPr>
              <a:xfrm>
                <a:off x="357036" y="5699932"/>
                <a:ext cx="427802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(Top) shows clustering when we set </a:t>
                </a:r>
                <a14:m>
                  <m:oMath xmlns:m="http://schemas.openxmlformats.org/officeDocument/2006/math"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400" b="1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400" dirty="0"/>
                  <a:t>.</a:t>
                </a:r>
              </a:p>
              <a:p>
                <a:r>
                  <a:rPr lang="en-US" sz="1400" dirty="0"/>
                  <a:t>(Bottom) shows the same when we set </a:t>
                </a:r>
                <a14:m>
                  <m:oMath xmlns:m="http://schemas.openxmlformats.org/officeDocument/2006/math">
                    <m:r>
                      <a:rPr lang="en-IN" sz="1400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IN" sz="1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14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IN" sz="1400" b="1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sz="1400" b="1" i="1" dirty="0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IN" sz="1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1400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IN" sz="1400" dirty="0"/>
                  <a:t>.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97DFF8-FC91-A757-F094-891442853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36" y="5699932"/>
                <a:ext cx="4278025" cy="523220"/>
              </a:xfrm>
              <a:prstGeom prst="rect">
                <a:avLst/>
              </a:prstGeom>
              <a:blipFill>
                <a:blip r:embed="rId3"/>
                <a:stretch>
                  <a:fillRect l="-428" t="-3488" b="-1046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table with numbers and text">
            <a:extLst>
              <a:ext uri="{FF2B5EF4-FFF2-40B4-BE49-F238E27FC236}">
                <a16:creationId xmlns:a16="http://schemas.microsoft.com/office/drawing/2014/main" id="{3F80599B-8C9E-29DC-F6D1-E927C4A79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484" y="2081048"/>
            <a:ext cx="3644832" cy="18668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table with numbers and text">
            <a:extLst>
              <a:ext uri="{FF2B5EF4-FFF2-40B4-BE49-F238E27FC236}">
                <a16:creationId xmlns:a16="http://schemas.microsoft.com/office/drawing/2014/main" id="{071DE05A-1351-50F3-0260-AC6A96E946D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837"/>
          <a:stretch>
            <a:fillRect/>
          </a:stretch>
        </p:blipFill>
        <p:spPr>
          <a:xfrm>
            <a:off x="8186385" y="1294700"/>
            <a:ext cx="3932042" cy="47001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12918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05612-8D71-2332-236F-5D35BECA2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1B7EBB-4296-62F7-9AC6-7704B51E4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IN" noProof="0" dirty="0"/>
              <a:t>Experiments and Results</a:t>
            </a:r>
          </a:p>
        </p:txBody>
      </p:sp>
      <p:pic>
        <p:nvPicPr>
          <p:cNvPr id="3" name="Picture 2" descr="A graph of different types of data">
            <a:extLst>
              <a:ext uri="{FF2B5EF4-FFF2-40B4-BE49-F238E27FC236}">
                <a16:creationId xmlns:a16="http://schemas.microsoft.com/office/drawing/2014/main" id="{A9568E67-1A7C-3A3C-2244-35E4C61CB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692" y="1157432"/>
            <a:ext cx="9248615" cy="52433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8602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43693-948F-F45C-1BF7-2DB5E497F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Parameter Sensitivity, Perturbations, Scalability</a:t>
            </a:r>
          </a:p>
        </p:txBody>
      </p:sp>
      <p:pic>
        <p:nvPicPr>
          <p:cNvPr id="5" name="Picture 4" descr="A graph of different types of graphs">
            <a:extLst>
              <a:ext uri="{FF2B5EF4-FFF2-40B4-BE49-F238E27FC236}">
                <a16:creationId xmlns:a16="http://schemas.microsoft.com/office/drawing/2014/main" id="{9B7FC5F1-5EED-A11E-9D9B-1939FD9C9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73" y="1555531"/>
            <a:ext cx="7245423" cy="40675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graph with a red and blue line">
            <a:extLst>
              <a:ext uri="{FF2B5EF4-FFF2-40B4-BE49-F238E27FC236}">
                <a16:creationId xmlns:a16="http://schemas.microsoft.com/office/drawing/2014/main" id="{E9DE98A1-D97B-6721-F16D-4D8A29BD3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653" y="1862958"/>
            <a:ext cx="3928264" cy="31320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F4DBAF-74A2-4CD0-F49C-F5FEBA85FD45}"/>
                  </a:ext>
                </a:extLst>
              </p:cNvPr>
              <p:cNvSpPr txBox="1"/>
              <p:nvPr/>
            </p:nvSpPr>
            <p:spPr>
              <a:xfrm>
                <a:off x="293973" y="5809351"/>
                <a:ext cx="7163476" cy="2220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IN" sz="1400" dirty="0"/>
                  <a:t>One interesting thing to do here could be to plot performance as a function of the ratio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IN" sz="1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14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num>
                      <m:den>
                        <m:r>
                          <a:rPr lang="en-IN" sz="1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den>
                    </m:f>
                  </m:oMath>
                </a14:m>
                <a:endParaRPr lang="en-IN" sz="1400" b="1" dirty="0" err="1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F4DBAF-74A2-4CD0-F49C-F5FEBA85F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973" y="5809351"/>
                <a:ext cx="7163476" cy="222048"/>
              </a:xfrm>
              <a:prstGeom prst="rect">
                <a:avLst/>
              </a:prstGeom>
              <a:blipFill>
                <a:blip r:embed="rId4"/>
                <a:stretch>
                  <a:fillRect l="-1532" t="-150000" r="-6468" b="-2388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12302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3DB00-BB0B-6D6F-148A-0AE7A0A9A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E807B-77DC-6676-F46D-561D8322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Strengths &amp; Weaknesses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E893FDAE-0E87-AE33-0221-CD3B56A37BB3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84200" y="1435100"/>
                <a:ext cx="5212080" cy="4124206"/>
              </a:xfrm>
            </p:spPr>
            <p:txBody>
              <a:bodyPr/>
              <a:lstStyle/>
              <a:p>
                <a:pPr algn="ctr"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IN" b="1" noProof="0" dirty="0"/>
                  <a:t>Strengths</a:t>
                </a:r>
                <a:endParaRPr lang="en-IN" noProof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000" noProof="0" dirty="0"/>
                  <a:t>Automated feature extraction based on graph topology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000" noProof="0" dirty="0"/>
                  <a:t>Flexibility with controllable parameters like </a:t>
                </a:r>
                <a14:m>
                  <m:oMath xmlns:m="http://schemas.openxmlformats.org/officeDocument/2006/math">
                    <m:r>
                      <a:rPr lang="en-IN" sz="2000" b="1" i="1" noProof="0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IN" sz="2000" noProof="0" dirty="0"/>
                  <a:t> and </a:t>
                </a:r>
                <a14:m>
                  <m:oMath xmlns:m="http://schemas.openxmlformats.org/officeDocument/2006/math">
                    <m:r>
                      <a:rPr lang="en-IN" sz="2000" b="1" i="1" noProof="0" dirty="0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IN" sz="2000" noProof="0" dirty="0"/>
                  <a:t> to capture homophily and structural equivalence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000" noProof="0" dirty="0"/>
                  <a:t>Parallelizable with efficient sampling mechanism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000" noProof="0" dirty="0"/>
                  <a:t>Scalable and robust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000" noProof="0" dirty="0"/>
                  <a:t>Strong downstream task performance</a:t>
                </a: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E893FDAE-0E87-AE33-0221-CD3B56A37B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84200" y="1435100"/>
                <a:ext cx="5212080" cy="4124206"/>
              </a:xfrm>
              <a:blipFill>
                <a:blip r:embed="rId2"/>
                <a:stretch>
                  <a:fillRect l="-2573" t="-2659" r="-2222" b="-29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AA54E7-C321-0B46-8A57-8F79141A06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3293209"/>
          </a:xfrm>
        </p:spPr>
        <p:txBody>
          <a:bodyPr/>
          <a:lstStyle/>
          <a:p>
            <a:pPr algn="ctr">
              <a:spcBef>
                <a:spcPts val="600"/>
              </a:spcBef>
              <a:spcAft>
                <a:spcPts val="1200"/>
              </a:spcAft>
            </a:pPr>
            <a:r>
              <a:rPr lang="en-IN" b="1" noProof="0" dirty="0"/>
              <a:t>Weaknesses</a:t>
            </a:r>
            <a:endParaRPr lang="en-IN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noProof="0" dirty="0"/>
              <a:t>Cannot take into account node features if available </a:t>
            </a:r>
            <a:r>
              <a:rPr lang="en-IN" sz="1600" noProof="0" dirty="0"/>
              <a:t>(GNNs can)</a:t>
            </a:r>
            <a:endParaRPr lang="en-IN" sz="2000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noProof="0" dirty="0"/>
              <a:t>Cannot handle heterogenous graphs </a:t>
            </a:r>
            <a:r>
              <a:rPr lang="en-IN" sz="1800" noProof="0" dirty="0"/>
              <a:t>(extensions like Het-node2vec exist)</a:t>
            </a:r>
            <a:endParaRPr lang="en-IN" sz="2000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noProof="0" dirty="0"/>
              <a:t>Cannot embed new nodes </a:t>
            </a:r>
            <a:r>
              <a:rPr lang="en-IN" sz="1600" noProof="0" dirty="0"/>
              <a:t>(OOV problem)</a:t>
            </a:r>
            <a:endParaRPr lang="en-IN" sz="2000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noProof="0" dirty="0"/>
              <a:t>Cannot handle dynamic graphs </a:t>
            </a:r>
            <a:r>
              <a:rPr lang="en-IN" sz="1800" noProof="0" dirty="0"/>
              <a:t>(versions like node2vec-online exist)</a:t>
            </a:r>
            <a:endParaRPr lang="en-IN" sz="2000" noProof="0" dirty="0"/>
          </a:p>
        </p:txBody>
      </p:sp>
    </p:spTree>
    <p:extLst>
      <p:ext uri="{BB962C8B-B14F-4D97-AF65-F5344CB8AC3E}">
        <p14:creationId xmlns:p14="http://schemas.microsoft.com/office/powerpoint/2010/main" val="24317538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101BC6-38C6-2143-1D21-C7F90AC62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Things to do next: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D6FB0D-A2D5-E682-C7F7-C890BA4F1F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031325"/>
          </a:xfrm>
        </p:spPr>
        <p:txBody>
          <a:bodyPr/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noProof="0" dirty="0"/>
              <a:t>Study the performance of node2vec as a function of the ratio p/q.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noProof="0" dirty="0"/>
              <a:t>Study node2vec extensions for heterogenous graphs and dynamic graphs.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dirty="0"/>
              <a:t>Study GNNs and attention mechanisms in GNNs.</a:t>
            </a:r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9929769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2CBDF-1DD6-5BCB-DAA3-B8BFEFE7E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D5470-B954-C413-8415-F64DD8E8D6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893647"/>
          </a:xfrm>
        </p:spPr>
        <p:txBody>
          <a:bodyPr/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IN" sz="2400" noProof="0" dirty="0"/>
              <a:t>Grover, A. and Leskovec, J. 2016. </a:t>
            </a:r>
            <a:r>
              <a:rPr lang="en-IN" sz="2400" i="1" u="sng" noProof="0" dirty="0"/>
              <a:t>node2vec: Scalable Feature Learning for Networks</a:t>
            </a:r>
            <a:r>
              <a:rPr lang="en-IN" sz="2400" noProof="0" dirty="0"/>
              <a:t>. In </a:t>
            </a:r>
            <a:r>
              <a:rPr lang="en-IN" sz="2400" i="1" noProof="0" dirty="0"/>
              <a:t>Proceedings of the 22nd ACM SIGKDD International Conference on Knowledge Discovery and Data Mining</a:t>
            </a:r>
            <a:r>
              <a:rPr lang="en-IN" sz="2400" noProof="0" dirty="0"/>
              <a:t> (KDD '16). Association for Computing Machinery, New York, NY, USA, 855–864. DOI: https://doi.org/10.1145/2939672.2939754. 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IN" sz="2400" noProof="0" dirty="0"/>
              <a:t>Tomaz </a:t>
            </a:r>
            <a:r>
              <a:rPr lang="en-IN" sz="2400" noProof="0" dirty="0" err="1"/>
              <a:t>Bratanic</a:t>
            </a:r>
            <a:r>
              <a:rPr lang="en-IN" sz="2400" noProof="0" dirty="0"/>
              <a:t>: Complete guide to understanding Node2Vec algorithm on Medium. (</a:t>
            </a:r>
            <a:r>
              <a:rPr lang="en-IN" sz="2400" noProof="0" dirty="0">
                <a:hlinkClick r:id="rId2"/>
              </a:rPr>
              <a:t>https://medium.com/data-science/complete-guide-to-understanding-node2vec-algorithm-4e9a35e5d147</a:t>
            </a:r>
            <a:r>
              <a:rPr lang="en-IN" sz="2400" noProof="0" dirty="0"/>
              <a:t>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IN" sz="2400" noProof="0" dirty="0"/>
              <a:t>OpenAI. (2025). ChatGPT (Dec 25 version) [Large language model]. (</a:t>
            </a:r>
            <a:r>
              <a:rPr lang="en-IN" sz="2400" noProof="0" dirty="0">
                <a:hlinkClick r:id="rId3"/>
              </a:rPr>
              <a:t>https://chat.openai.com/chat</a:t>
            </a:r>
            <a:r>
              <a:rPr lang="en-IN" sz="2400" noProof="0" dirty="0"/>
              <a:t>).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IN" sz="2400" noProof="0" dirty="0"/>
              <a:t>Google DeepMind. (2025). Nano Banana Pro (Dec 25 version) [Image generation model] (</a:t>
            </a:r>
            <a:r>
              <a:rPr lang="en-IN" sz="2400" noProof="0" dirty="0">
                <a:hlinkClick r:id="rId4"/>
              </a:rPr>
              <a:t>https://gemini.google.com/</a:t>
            </a:r>
            <a:r>
              <a:rPr lang="en-IN" sz="2400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482449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8D51F-515D-0208-7D55-FA0403AEB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noProof="0" dirty="0"/>
              <a:t>THANKS!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3C04A6B-5248-D8EE-5000-75F39143E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3050387"/>
            <a:ext cx="6667500" cy="754053"/>
          </a:xfrm>
        </p:spPr>
        <p:txBody>
          <a:bodyPr/>
          <a:lstStyle/>
          <a:p>
            <a:pPr marL="0" indent="0">
              <a:buNone/>
            </a:pPr>
            <a:r>
              <a:rPr lang="en-IN" sz="2000" noProof="0" dirty="0"/>
              <a:t>Thanks </a:t>
            </a:r>
            <a:r>
              <a:rPr lang="en-IN" sz="2000" noProof="0" dirty="0" err="1"/>
              <a:t>PreCog</a:t>
            </a:r>
            <a:r>
              <a:rPr lang="en-IN" sz="2000" noProof="0" dirty="0"/>
              <a:t> @ IIIT-Hyd for providing this opportunity.</a:t>
            </a:r>
          </a:p>
          <a:p>
            <a:pPr marL="0" indent="0">
              <a:buNone/>
            </a:pPr>
            <a:r>
              <a:rPr lang="en-IN" sz="2000" noProof="0" dirty="0"/>
              <a:t>I learnt a lot and had fun!</a:t>
            </a:r>
          </a:p>
        </p:txBody>
      </p:sp>
    </p:spTree>
    <p:extLst>
      <p:ext uri="{BB962C8B-B14F-4D97-AF65-F5344CB8AC3E}">
        <p14:creationId xmlns:p14="http://schemas.microsoft.com/office/powerpoint/2010/main" val="35544437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8BCBDC69-8CC6-BA94-E0D5-872AAE1CC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283" y="99548"/>
            <a:ext cx="8659433" cy="66589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F4B9C2-ACF0-473A-46F7-4E311203215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3" y="-553998"/>
            <a:ext cx="11018520" cy="55399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IN" dirty="0"/>
              <a:t>Paper snip</a:t>
            </a:r>
          </a:p>
        </p:txBody>
      </p:sp>
    </p:spTree>
    <p:extLst>
      <p:ext uri="{BB962C8B-B14F-4D97-AF65-F5344CB8AC3E}">
        <p14:creationId xmlns:p14="http://schemas.microsoft.com/office/powerpoint/2010/main" val="33792613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AD040-8C6D-E489-3682-27BEE90B1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Problem, Objective and Motivation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DDE2319-3616-1A45-7C10-AF521EFD4DCA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86390" y="1434370"/>
                <a:ext cx="5884748" cy="4659096"/>
              </a:xfrm>
            </p:spPr>
            <p:txBody>
              <a:bodyPr/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IN" sz="2400" u="sng" noProof="0" dirty="0"/>
                  <a:t>Problem Framing: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IN" sz="2000" noProof="0" dirty="0"/>
                  <a:t>For a graph </a:t>
                </a:r>
                <a14:m>
                  <m:oMath xmlns:m="http://schemas.openxmlformats.org/officeDocument/2006/math">
                    <m:r>
                      <a:rPr lang="en-IN" sz="2000" b="1" i="1" noProof="0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IN" sz="2000" b="1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000" b="1" i="1" noProof="0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IN" sz="2000" b="1" i="1" noProof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sz="2000" b="1" i="1" noProof="0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IN" sz="2000" b="1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000" noProof="0" dirty="0"/>
                  <a:t>, we want to learn an embedding function </a:t>
                </a:r>
                <a14:m>
                  <m:oMath xmlns:m="http://schemas.openxmlformats.org/officeDocument/2006/math">
                    <m:r>
                      <a:rPr lang="en-IN" sz="2000" b="1" i="1" noProof="0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IN" sz="2000" b="1" i="1" noProof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IN" sz="2000" b="1" i="1" noProof="0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IN" sz="2000" b="1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IN" sz="2000" b="1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b="1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000" b="1" i="1" noProof="0">
                            <a:latin typeface="Cambria Math" panose="02040503050406030204" pitchFamily="18" charset="0"/>
                          </a:rPr>
                          <m:t>𝒅</m:t>
                        </m:r>
                      </m:sup>
                    </m:sSup>
                  </m:oMath>
                </a14:m>
                <a:r>
                  <a:rPr lang="en-IN" sz="2000" noProof="0" dirty="0"/>
                  <a:t> where </a:t>
                </a:r>
                <a14:m>
                  <m:oMath xmlns:m="http://schemas.openxmlformats.org/officeDocument/2006/math">
                    <m:r>
                      <a:rPr lang="en-IN" sz="2000" b="1" i="1" noProof="0" smtClean="0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IN" sz="2000" noProof="0" dirty="0"/>
                  <a:t> is the dimension of the embedding space.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IN" sz="2400" u="sng" noProof="0" dirty="0"/>
                  <a:t>Objective: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IN" sz="2000" noProof="0" dirty="0"/>
                  <a:t>Preserve </a:t>
                </a:r>
                <a:r>
                  <a:rPr lang="en-IN" sz="2000" u="sng" noProof="0" dirty="0"/>
                  <a:t>structural roles</a:t>
                </a:r>
                <a:r>
                  <a:rPr lang="en-IN" sz="2000" noProof="0" dirty="0"/>
                  <a:t> and </a:t>
                </a:r>
                <a:r>
                  <a:rPr lang="en-IN" sz="2000" u="sng" noProof="0" dirty="0"/>
                  <a:t>community structure</a:t>
                </a:r>
                <a:r>
                  <a:rPr lang="en-IN" sz="2000" noProof="0" dirty="0"/>
                  <a:t> of the nodes such that similar nodes in the graph have similar embeddings.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IN" sz="2400" u="sng" noProof="0" dirty="0"/>
                  <a:t>Motivation: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IN" sz="2000" noProof="0" dirty="0"/>
                  <a:t>Create good feature representations for downstream ML tasks like multi-label classification and link-prediction.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DDE2319-3616-1A45-7C10-AF521EFD4D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86390" y="1434370"/>
                <a:ext cx="5884748" cy="4659096"/>
              </a:xfrm>
              <a:blipFill>
                <a:blip r:embed="rId2"/>
                <a:stretch>
                  <a:fillRect l="-3106" t="-1830" r="-3623" b="-23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diagram of a graph">
            <a:extLst>
              <a:ext uri="{FF2B5EF4-FFF2-40B4-BE49-F238E27FC236}">
                <a16:creationId xmlns:a16="http://schemas.microsoft.com/office/drawing/2014/main" id="{25C354DD-0703-2F62-1FE8-E7793BC1E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340" y="2332160"/>
            <a:ext cx="5245509" cy="286351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05505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410BA-17DE-28B6-371D-ADB202DF8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Limitations of Earlier Approaches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F7F7D-C2AA-82A7-5FE9-43035B1521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770537"/>
          </a:xfrm>
        </p:spPr>
        <p:txBody>
          <a:bodyPr/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noProof="0" dirty="0"/>
              <a:t>Previous approaches to feature learning were </a:t>
            </a:r>
            <a:r>
              <a:rPr lang="en-IN" i="1" u="sng" noProof="0" dirty="0"/>
              <a:t>not expressive </a:t>
            </a:r>
            <a:r>
              <a:rPr lang="en-IN" noProof="0" dirty="0"/>
              <a:t>enough to capture the diversity of connectivity patterns based on </a:t>
            </a:r>
            <a:r>
              <a:rPr lang="en-IN" i="1" u="sng" noProof="0" dirty="0"/>
              <a:t>structural equivalence</a:t>
            </a:r>
            <a:r>
              <a:rPr lang="en-IN" noProof="0" dirty="0"/>
              <a:t> and </a:t>
            </a:r>
            <a:r>
              <a:rPr lang="en-IN" i="1" u="sng" noProof="0" dirty="0"/>
              <a:t>homophily</a:t>
            </a:r>
            <a:r>
              <a:rPr lang="en-IN" noProof="0" dirty="0"/>
              <a:t> of nodes in a network.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noProof="0" dirty="0"/>
              <a:t>Hand engineered domain-specific features </a:t>
            </a:r>
            <a:r>
              <a:rPr lang="en-IN" i="1" u="sng" noProof="0" dirty="0"/>
              <a:t>cannot generalize</a:t>
            </a:r>
            <a:r>
              <a:rPr lang="en-IN" i="1" noProof="0" dirty="0"/>
              <a:t> </a:t>
            </a:r>
            <a:r>
              <a:rPr lang="en-IN" noProof="0" dirty="0"/>
              <a:t>across different downstream tasks.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noProof="0" dirty="0"/>
              <a:t>Classical approaches based on </a:t>
            </a:r>
            <a:r>
              <a:rPr lang="en-IN" i="1" u="sng" noProof="0" dirty="0"/>
              <a:t>dimensionality reduction</a:t>
            </a:r>
            <a:r>
              <a:rPr lang="en-IN" noProof="0" dirty="0"/>
              <a:t> like PCA are </a:t>
            </a:r>
            <a:r>
              <a:rPr lang="en-IN" i="1" u="sng" noProof="0" dirty="0"/>
              <a:t>expensive</a:t>
            </a:r>
            <a:r>
              <a:rPr lang="en-IN" noProof="0" dirty="0"/>
              <a:t> as they involve eigen decomposition of relevant matrices.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noProof="0" dirty="0"/>
              <a:t>Other approaches inspired by the Word2Vec model provide no flexibility and rely on </a:t>
            </a:r>
            <a:r>
              <a:rPr lang="en-IN" i="1" u="sng" noProof="0" dirty="0"/>
              <a:t>rigid node sampling</a:t>
            </a:r>
            <a:r>
              <a:rPr lang="en-IN" noProof="0" dirty="0"/>
              <a:t> strategies.</a:t>
            </a:r>
          </a:p>
        </p:txBody>
      </p:sp>
    </p:spTree>
    <p:extLst>
      <p:ext uri="{BB962C8B-B14F-4D97-AF65-F5344CB8AC3E}">
        <p14:creationId xmlns:p14="http://schemas.microsoft.com/office/powerpoint/2010/main" val="21308666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ABBA45-BA52-09DB-0878-88E060D0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Analogy with Word2Vec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EEBC62-C2F4-C63D-430F-61C2F4DA40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3523060"/>
            <a:ext cx="7420274" cy="3077766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000" noProof="0" dirty="0"/>
              <a:t>As in Word2Vec, </a:t>
            </a:r>
            <a:r>
              <a:rPr lang="en-IN" sz="2000" i="1" u="sng" noProof="0" dirty="0"/>
              <a:t>similar words</a:t>
            </a:r>
            <a:r>
              <a:rPr lang="en-IN" sz="2000" noProof="0" dirty="0"/>
              <a:t> should appear within </a:t>
            </a:r>
            <a:r>
              <a:rPr lang="en-IN" sz="2000" i="1" u="sng" noProof="0" dirty="0"/>
              <a:t>similar contexts</a:t>
            </a:r>
            <a:r>
              <a:rPr lang="en-IN" sz="2000" noProof="0" dirty="0"/>
              <a:t>, we extend the analogy by assuming that </a:t>
            </a:r>
            <a:r>
              <a:rPr lang="en-IN" sz="2000" i="1" u="sng" noProof="0" dirty="0"/>
              <a:t>similar nodes</a:t>
            </a:r>
            <a:r>
              <a:rPr lang="en-IN" sz="2000" noProof="0" dirty="0"/>
              <a:t> exist in </a:t>
            </a:r>
            <a:r>
              <a:rPr lang="en-IN" sz="2000" i="1" u="sng" noProof="0" dirty="0"/>
              <a:t>similar graph neighbourhoods</a:t>
            </a:r>
            <a:r>
              <a:rPr lang="en-IN" sz="2000" noProof="0" dirty="0"/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000" noProof="0" dirty="0"/>
              <a:t>We learn feature representations in a </a:t>
            </a:r>
            <a:r>
              <a:rPr lang="en-IN" sz="2000" b="1" i="1" noProof="0" dirty="0"/>
              <a:t>semi-supervised </a:t>
            </a:r>
            <a:r>
              <a:rPr lang="en-IN" sz="2000" noProof="0" dirty="0"/>
              <a:t>manner by optimizing the likelihood objective using </a:t>
            </a:r>
            <a:r>
              <a:rPr lang="en-IN" sz="2000" i="1" u="sng" noProof="0" dirty="0"/>
              <a:t>SGD</a:t>
            </a:r>
            <a:r>
              <a:rPr lang="en-IN" sz="2000" noProof="0" dirty="0"/>
              <a:t> with </a:t>
            </a:r>
            <a:r>
              <a:rPr lang="en-IN" sz="2000" i="1" u="sng" noProof="0" dirty="0"/>
              <a:t>Negative Sampling</a:t>
            </a:r>
            <a:r>
              <a:rPr lang="en-IN" sz="2000" noProof="0" dirty="0"/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000" noProof="0" dirty="0"/>
              <a:t>Since network structures are not linear in nature like text, we </a:t>
            </a:r>
            <a:r>
              <a:rPr lang="en-IN" sz="2000" i="1" u="sng" noProof="0" dirty="0"/>
              <a:t>need a richer notion of neighbourhood</a:t>
            </a:r>
            <a:r>
              <a:rPr lang="en-IN" sz="2000" noProof="0" dirty="0"/>
              <a:t> rather than the immediate neighbours.</a:t>
            </a:r>
          </a:p>
        </p:txBody>
      </p:sp>
      <p:grpSp>
        <p:nvGrpSpPr>
          <p:cNvPr id="8" name="Group 7" descr="Word2Vec and Node2Vec">
            <a:extLst>
              <a:ext uri="{FF2B5EF4-FFF2-40B4-BE49-F238E27FC236}">
                <a16:creationId xmlns:a16="http://schemas.microsoft.com/office/drawing/2014/main" id="{9BCF9706-9320-0D95-B4ED-11585DA11D7F}"/>
              </a:ext>
            </a:extLst>
          </p:cNvPr>
          <p:cNvGrpSpPr/>
          <p:nvPr/>
        </p:nvGrpSpPr>
        <p:grpSpPr>
          <a:xfrm>
            <a:off x="8512065" y="734199"/>
            <a:ext cx="3179755" cy="5846472"/>
            <a:chOff x="8512065" y="734199"/>
            <a:chExt cx="3179755" cy="58464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AB3E65-9C7B-BFB0-B24D-949343972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-1" t="8381" r="49543" b="6645"/>
            <a:stretch>
              <a:fillRect/>
            </a:stretch>
          </p:blipFill>
          <p:spPr>
            <a:xfrm>
              <a:off x="8512065" y="734199"/>
              <a:ext cx="3179755" cy="292323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971294E-30E7-F323-811F-614EEAA2A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9543" t="8355" r="-1" b="6671"/>
            <a:stretch>
              <a:fillRect/>
            </a:stretch>
          </p:blipFill>
          <p:spPr>
            <a:xfrm>
              <a:off x="8512065" y="3657435"/>
              <a:ext cx="3179755" cy="2923236"/>
            </a:xfrm>
            <a:prstGeom prst="rect">
              <a:avLst/>
            </a:prstGeom>
          </p:spPr>
        </p:pic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C03F870-A3C1-C2B3-689F-0E65D3A60B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058335"/>
              </p:ext>
            </p:extLst>
          </p:nvPr>
        </p:nvGraphicFramePr>
        <p:xfrm>
          <a:off x="588263" y="1407216"/>
          <a:ext cx="7420274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710137">
                  <a:extLst>
                    <a:ext uri="{9D8B030D-6E8A-4147-A177-3AD203B41FA5}">
                      <a16:colId xmlns:a16="http://schemas.microsoft.com/office/drawing/2014/main" val="3740523254"/>
                    </a:ext>
                  </a:extLst>
                </a:gridCol>
                <a:gridCol w="3710137">
                  <a:extLst>
                    <a:ext uri="{9D8B030D-6E8A-4147-A177-3AD203B41FA5}">
                      <a16:colId xmlns:a16="http://schemas.microsoft.com/office/drawing/2014/main" val="23110771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noProof="0" dirty="0"/>
                        <a:t>Word2Vec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noProof="0" dirty="0"/>
                        <a:t>Node2Vec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80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noProof="0" dirty="0"/>
                        <a:t>Words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noProof="0" dirty="0"/>
                        <a:t>Nodes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891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noProof="0" dirty="0"/>
                        <a:t>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noProof="0" dirty="0"/>
                        <a:t>Random Walk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756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noProof="0" dirty="0"/>
                        <a:t>Context Window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noProof="0" dirty="0"/>
                        <a:t>Node Neighbourhood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730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noProof="0" dirty="0"/>
                        <a:t>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noProof="0" dirty="0"/>
                        <a:t>Network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3941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53589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8F9FF-7BDA-387B-989F-F33D700A6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The Feature Learning Framework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3B23B5A-309A-8002-CCFF-7CCB3BD0494C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86390" y="1300480"/>
                <a:ext cx="11018520" cy="5519980"/>
              </a:xfrm>
            </p:spPr>
            <p:txBody>
              <a:bodyPr/>
              <a:lstStyle/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IN" sz="2000" noProof="0" dirty="0"/>
                  <a:t>For any (un-)directed and (un-)weighted network </a:t>
                </a:r>
                <a14:m>
                  <m:oMath xmlns:m="http://schemas.openxmlformats.org/officeDocument/2006/math">
                    <m:r>
                      <a:rPr lang="en-IN" sz="2000" b="1" i="1" noProof="0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IN" sz="2000" b="1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000" b="1" i="1" noProof="0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IN" sz="2000" b="1" i="1" noProof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000" b="1" i="1" noProof="0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IN" sz="2000" b="1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000" b="1" noProof="0" dirty="0"/>
                  <a:t>,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2000" b="1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IN" sz="2000" b="1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  <m:r>
                      <a:rPr lang="en-IN" sz="2000" b="1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r>
                      <a:rPr lang="en-IN" sz="2000" b="1" i="1" noProof="0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IN" sz="2000" noProof="0" dirty="0"/>
                  <a:t>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b="1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1" i="1" noProof="0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IN" sz="2000" b="1" i="1" noProof="0" smtClean="0">
                            <a:latin typeface="Cambria Math" panose="02040503050406030204" pitchFamily="18" charset="0"/>
                          </a:rPr>
                          <m:t>𝑺</m:t>
                        </m:r>
                      </m:sub>
                    </m:sSub>
                    <m:d>
                      <m:dPr>
                        <m:ctrlPr>
                          <a:rPr lang="en-IN" sz="2000" b="1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000" b="1" i="1" noProof="0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  <m:r>
                      <a:rPr lang="en-IN" sz="2000" b="1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IN" sz="2000" b="1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IN" sz="2000" noProof="0" dirty="0"/>
                  <a:t> be a network neighbourhood of </a:t>
                </a:r>
                <a14:m>
                  <m:oMath xmlns:m="http://schemas.openxmlformats.org/officeDocument/2006/math">
                    <m:r>
                      <a:rPr lang="en-IN" sz="2000" b="1" i="1" noProof="0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IN" sz="2000" noProof="0" dirty="0"/>
                  <a:t> consisting of </a:t>
                </a:r>
                <a14:m>
                  <m:oMath xmlns:m="http://schemas.openxmlformats.org/officeDocument/2006/math">
                    <m:r>
                      <a:rPr lang="en-IN" sz="2000" b="1" i="1" noProof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IN" sz="2000" noProof="0" dirty="0"/>
                  <a:t> nodes generated by a sampling strategy </a:t>
                </a:r>
                <a14:m>
                  <m:oMath xmlns:m="http://schemas.openxmlformats.org/officeDocument/2006/math">
                    <m:r>
                      <a:rPr lang="en-IN" sz="2000" b="1" i="1" noProof="0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IN" sz="2000" noProof="0" dirty="0"/>
                  <a:t>.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IN" sz="2000" noProof="0" dirty="0"/>
                  <a:t>Using the </a:t>
                </a:r>
                <a:r>
                  <a:rPr lang="en-IN" sz="2000" i="1" u="sng" noProof="0" dirty="0"/>
                  <a:t>Skip-Gram modelling approach</a:t>
                </a:r>
                <a:r>
                  <a:rPr lang="en-IN" sz="2000" noProof="0" dirty="0"/>
                  <a:t>, we want to maximise the </a:t>
                </a:r>
                <a:r>
                  <a:rPr lang="en-IN" sz="2000" i="1" u="sng" noProof="0" dirty="0"/>
                  <a:t>log-probability</a:t>
                </a:r>
                <a:r>
                  <a:rPr lang="en-IN" sz="2000" noProof="0" dirty="0"/>
                  <a:t> of observing neighbourhood </a:t>
                </a:r>
                <a14:m>
                  <m:oMath xmlns:m="http://schemas.openxmlformats.org/officeDocument/2006/math">
                    <m:r>
                      <a:rPr lang="en-IN" sz="2000" b="1" i="1" noProof="0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IN" sz="2000" b="1" i="1" noProof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IN" sz="2000" b="1" i="1" noProof="0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IN" sz="2000" b="1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000" b="1" i="1" noProof="0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IN" sz="2000" b="1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000" noProof="0" dirty="0"/>
                  <a:t> for node </a:t>
                </a:r>
                <a14:m>
                  <m:oMath xmlns:m="http://schemas.openxmlformats.org/officeDocument/2006/math">
                    <m:r>
                      <a:rPr lang="en-IN" sz="2000" b="1" i="1" noProof="0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IN" sz="2000" noProof="0" dirty="0"/>
                  <a:t> conditioned on its feature representation </a:t>
                </a:r>
                <a14:m>
                  <m:oMath xmlns:m="http://schemas.openxmlformats.org/officeDocument/2006/math">
                    <m:r>
                      <a:rPr lang="en-IN" sz="2000" b="1" i="1" noProof="0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IN" sz="2000" b="1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000" b="1" i="1" noProof="0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IN" sz="2000" b="1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000" noProof="0" dirty="0"/>
                  <a:t>: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IN" sz="2000" noProof="0" dirty="0"/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IN" sz="2000" noProof="0" dirty="0"/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IN" sz="2000" noProof="0" dirty="0"/>
                  <a:t>Assuming conditional independence and symmetry of neighbouring nodes in feature space we have: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IN" sz="2000" noProof="0" dirty="0"/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IN" sz="2000" noProof="0" dirty="0"/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IN" sz="2000" noProof="0" dirty="0"/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IN" sz="2000" noProof="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3B23B5A-309A-8002-CCFF-7CCB3BD049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86390" y="1300480"/>
                <a:ext cx="11018520" cy="5519980"/>
              </a:xfrm>
              <a:blipFill>
                <a:blip r:embed="rId2"/>
                <a:stretch>
                  <a:fillRect l="-1162" t="-1325" r="-18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CE2ED8B-DDC4-D9B9-3F62-7B5298A9B676}"/>
              </a:ext>
            </a:extLst>
          </p:cNvPr>
          <p:cNvSpPr txBox="1"/>
          <p:nvPr/>
        </p:nvSpPr>
        <p:spPr>
          <a:xfrm>
            <a:off x="8863204" y="5980807"/>
            <a:ext cx="312847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IN" sz="1200" noProof="0" dirty="0"/>
              <a:t>is the per node partition function approximated by using negative sampling.</a:t>
            </a:r>
          </a:p>
        </p:txBody>
      </p:sp>
      <p:pic>
        <p:nvPicPr>
          <p:cNvPr id="6" name="Picture 5" descr="A black text on a white background">
            <a:extLst>
              <a:ext uri="{FF2B5EF4-FFF2-40B4-BE49-F238E27FC236}">
                <a16:creationId xmlns:a16="http://schemas.microsoft.com/office/drawing/2014/main" id="{F8D9399D-AAEB-11D6-0470-951C503CF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151" y="3271026"/>
            <a:ext cx="4278998" cy="787002"/>
          </a:xfrm>
          <a:prstGeom prst="rect">
            <a:avLst/>
          </a:prstGeom>
        </p:spPr>
      </p:pic>
      <p:pic>
        <p:nvPicPr>
          <p:cNvPr id="8" name="Picture 7" descr="A mathematical equation with numbers and symbols">
            <a:extLst>
              <a:ext uri="{FF2B5EF4-FFF2-40B4-BE49-F238E27FC236}">
                <a16:creationId xmlns:a16="http://schemas.microsoft.com/office/drawing/2014/main" id="{90BCE4EE-45D1-CDC5-8CAE-D3DC0CD85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6" y="4921749"/>
            <a:ext cx="3985610" cy="736595"/>
          </a:xfrm>
          <a:prstGeom prst="rect">
            <a:avLst/>
          </a:prstGeom>
        </p:spPr>
      </p:pic>
      <p:pic>
        <p:nvPicPr>
          <p:cNvPr id="10" name="Picture 9" descr="A black and white symbol">
            <a:extLst>
              <a:ext uri="{FF2B5EF4-FFF2-40B4-BE49-F238E27FC236}">
                <a16:creationId xmlns:a16="http://schemas.microsoft.com/office/drawing/2014/main" id="{D287CE08-A66F-24C0-2084-90DF66D0CE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846" y="5784359"/>
            <a:ext cx="3985610" cy="642059"/>
          </a:xfrm>
          <a:prstGeom prst="rect">
            <a:avLst/>
          </a:prstGeom>
        </p:spPr>
      </p:pic>
      <p:pic>
        <p:nvPicPr>
          <p:cNvPr id="12" name="Picture 11" descr="A black and white text">
            <a:extLst>
              <a:ext uri="{FF2B5EF4-FFF2-40B4-BE49-F238E27FC236}">
                <a16:creationId xmlns:a16="http://schemas.microsoft.com/office/drawing/2014/main" id="{742B49A5-7D5E-82EB-D3B7-B545790D21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7495" y="4921749"/>
            <a:ext cx="5317415" cy="876203"/>
          </a:xfrm>
          <a:prstGeom prst="rect">
            <a:avLst/>
          </a:prstGeom>
        </p:spPr>
      </p:pic>
      <p:pic>
        <p:nvPicPr>
          <p:cNvPr id="14" name="Picture 13" descr="Z">
            <a:extLst>
              <a:ext uri="{FF2B5EF4-FFF2-40B4-BE49-F238E27FC236}">
                <a16:creationId xmlns:a16="http://schemas.microsoft.com/office/drawing/2014/main" id="{78639923-5326-0BB8-9C07-13C68300C5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7495" y="6024833"/>
            <a:ext cx="2424451" cy="2715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353F98-3493-760A-9D10-31B3BDE20055}"/>
                  </a:ext>
                </a:extLst>
              </p:cNvPr>
              <p:cNvSpPr txBox="1"/>
              <p:nvPr/>
            </p:nvSpPr>
            <p:spPr>
              <a:xfrm>
                <a:off x="5106910" y="4921749"/>
                <a:ext cx="79382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4000" b="1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4000" noProof="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353F98-3493-760A-9D10-31B3BDE20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910" y="4921749"/>
                <a:ext cx="793820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A yellow and black text">
            <a:extLst>
              <a:ext uri="{FF2B5EF4-FFF2-40B4-BE49-F238E27FC236}">
                <a16:creationId xmlns:a16="http://schemas.microsoft.com/office/drawing/2014/main" id="{A572220D-EFD9-BE06-9283-8ED9654760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82586" y="502573"/>
            <a:ext cx="4503755" cy="62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180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3B09B-6727-B9F9-962C-17F9ED1AE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math equation with black text">
            <a:extLst>
              <a:ext uri="{FF2B5EF4-FFF2-40B4-BE49-F238E27FC236}">
                <a16:creationId xmlns:a16="http://schemas.microsoft.com/office/drawing/2014/main" id="{69244501-BAFF-C881-881B-F15D3B3FB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866" y="5158771"/>
            <a:ext cx="3650233" cy="154486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83DCA4-F230-0C78-C9E6-C84ACDB2AC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noProof="0" dirty="0"/>
                  <a:t>The Sampling Strategy </a:t>
                </a:r>
                <a14:m>
                  <m:oMath xmlns:m="http://schemas.openxmlformats.org/officeDocument/2006/math">
                    <m:r>
                      <a:rPr lang="en-IN" b="1" i="1" noProof="0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endParaRPr lang="en-IN" b="1" noProof="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83DCA4-F230-0C78-C9E6-C84ACDB2AC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89" t="-25275" b="-483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6235C88-5F9B-97CD-5C03-CE57BB4F154D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874946" y="1163042"/>
                <a:ext cx="4731837" cy="4163679"/>
              </a:xfrm>
            </p:spPr>
            <p:txBody>
              <a:bodyPr/>
              <a:lstStyle/>
              <a:p>
                <a:r>
                  <a:rPr lang="en-IN" sz="2000" noProof="0" dirty="0"/>
                  <a:t>We define a </a:t>
                </a:r>
                <a:r>
                  <a:rPr lang="en-IN" sz="2000" i="1" u="sng" noProof="0" dirty="0"/>
                  <a:t>2</a:t>
                </a:r>
                <a:r>
                  <a:rPr lang="en-IN" sz="2000" i="1" u="sng" baseline="30000" noProof="0" dirty="0"/>
                  <a:t>nd</a:t>
                </a:r>
                <a:r>
                  <a:rPr lang="en-IN" sz="2000" i="1" u="sng" noProof="0" dirty="0"/>
                  <a:t> order random walk</a:t>
                </a:r>
                <a:r>
                  <a:rPr lang="en-IN" sz="2000" noProof="0" dirty="0"/>
                  <a:t> to generate the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b="1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1" i="1" noProof="0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IN" sz="2000" b="1" i="1" noProof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IN" sz="2000" noProof="0" dirty="0"/>
                  <a:t> of a walk length </a:t>
                </a:r>
                <a14:m>
                  <m:oMath xmlns:m="http://schemas.openxmlformats.org/officeDocument/2006/math">
                    <m:r>
                      <a:rPr lang="en-IN" sz="2000" b="1" i="1" noProof="0" smtClean="0"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r>
                  <a:rPr lang="en-IN" sz="2000" noProof="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b="1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1" i="1" noProof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IN" sz="2000" b="1" i="1" noProof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IN" sz="2000" b="1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000" b="1" i="1" noProof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IN" sz="2000" noProof="0" dirty="0"/>
                  <a:t> with transition probability given by:</a:t>
                </a:r>
              </a:p>
              <a:p>
                <a:endParaRPr lang="en-IN" sz="2000" noProof="0" dirty="0"/>
              </a:p>
              <a:p>
                <a:endParaRPr lang="en-IN" sz="2000" noProof="0" dirty="0"/>
              </a:p>
              <a:p>
                <a:endParaRPr lang="en-IN" sz="2000" noProof="0" dirty="0"/>
              </a:p>
              <a:p>
                <a:r>
                  <a:rPr lang="en-IN" sz="2000" noProof="0" dirty="0"/>
                  <a:t>We set the unnormalized probability of transitions as:</a:t>
                </a:r>
              </a:p>
              <a:p>
                <a:endParaRPr lang="en-IN" sz="2000" noProof="0" dirty="0"/>
              </a:p>
              <a:p>
                <a:endParaRPr lang="en-IN" sz="2000" noProof="0" dirty="0"/>
              </a:p>
              <a:p>
                <a:r>
                  <a:rPr lang="en-IN" sz="2000" noProof="0" dirty="0"/>
                  <a:t>where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6235C88-5F9B-97CD-5C03-CE57BB4F15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874946" y="1163042"/>
                <a:ext cx="4731837" cy="4163679"/>
              </a:xfrm>
              <a:blipFill>
                <a:blip r:embed="rId4"/>
                <a:stretch>
                  <a:fillRect l="-3351" t="-1757" b="-190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diagram of a complex diagram">
            <a:extLst>
              <a:ext uri="{FF2B5EF4-FFF2-40B4-BE49-F238E27FC236}">
                <a16:creationId xmlns:a16="http://schemas.microsoft.com/office/drawing/2014/main" id="{1DA99331-6AD5-460F-A61D-2BCFE8BB42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037" y="1025202"/>
            <a:ext cx="5170614" cy="2903251"/>
          </a:xfrm>
          <a:prstGeom prst="rect">
            <a:avLst/>
          </a:prstGeom>
        </p:spPr>
      </p:pic>
      <p:pic>
        <p:nvPicPr>
          <p:cNvPr id="9" name="Picture 8" descr="A close up of a letter">
            <a:extLst>
              <a:ext uri="{FF2B5EF4-FFF2-40B4-BE49-F238E27FC236}">
                <a16:creationId xmlns:a16="http://schemas.microsoft.com/office/drawing/2014/main" id="{6D99659A-257D-8F27-29CE-6608C81E65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6837" y="4399569"/>
            <a:ext cx="2564293" cy="318197"/>
          </a:xfrm>
          <a:prstGeom prst="rect">
            <a:avLst/>
          </a:prstGeom>
        </p:spPr>
      </p:pic>
      <p:pic>
        <p:nvPicPr>
          <p:cNvPr id="11" name="Picture 10" descr="A black and white math equation">
            <a:extLst>
              <a:ext uri="{FF2B5EF4-FFF2-40B4-BE49-F238E27FC236}">
                <a16:creationId xmlns:a16="http://schemas.microsoft.com/office/drawing/2014/main" id="{87047CFF-25E2-FBFE-43B3-91A0879F17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3674" y="2476828"/>
            <a:ext cx="4470620" cy="7680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9DC662-3E9C-0BEF-388D-7C70FF142FB2}"/>
                  </a:ext>
                </a:extLst>
              </p:cNvPr>
              <p:cNvSpPr txBox="1"/>
              <p:nvPr/>
            </p:nvSpPr>
            <p:spPr>
              <a:xfrm>
                <a:off x="891052" y="4063877"/>
                <a:ext cx="5508909" cy="26397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N" sz="2000" b="1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IN" sz="2000" noProof="0" dirty="0">
                    <a:ea typeface="Cambria Math" panose="02040503050406030204" pitchFamily="18" charset="0"/>
                  </a:rPr>
                  <a:t> is the normalization factor.</a:t>
                </a:r>
                <a:endParaRPr lang="en-IN" sz="2000" b="0" i="1" noProof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000" b="1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1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IN" sz="2000" b="1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𝒑𝒒</m:t>
                        </m:r>
                      </m:sub>
                    </m:sSub>
                    <m:d>
                      <m:dPr>
                        <m:ctrlPr>
                          <a:rPr lang="en-IN" sz="2000" b="1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000" b="1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  <m:r>
                          <a:rPr lang="en-IN" sz="2000" b="1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IN" sz="2000" b="1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IN" sz="2000" b="0" noProof="0" dirty="0">
                    <a:ea typeface="Cambria Math" panose="02040503050406030204" pitchFamily="18" charset="0"/>
                  </a:rPr>
                  <a:t> </a:t>
                </a:r>
                <a:r>
                  <a:rPr lang="en-IN" sz="2000" noProof="0" dirty="0">
                    <a:ea typeface="Cambria Math" panose="02040503050406030204" pitchFamily="18" charset="0"/>
                  </a:rPr>
                  <a:t>is the search bias for 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b="1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1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IN" sz="2000" b="1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𝒗𝒙</m:t>
                        </m:r>
                      </m:sub>
                    </m:sSub>
                  </m:oMath>
                </a14:m>
                <a:r>
                  <a:rPr lang="en-IN" sz="2000" b="0" noProof="0" dirty="0">
                    <a:ea typeface="Cambria Math" panose="02040503050406030204" pitchFamily="18" charset="0"/>
                  </a:rPr>
                  <a:t>.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IN" sz="2000" b="0" noProof="0" dirty="0">
                    <a:ea typeface="Cambria Math" panose="02040503050406030204" pitchFamily="18" charset="0"/>
                  </a:rPr>
                  <a:t>Return param: </a:t>
                </a:r>
                <a14:m>
                  <m:oMath xmlns:m="http://schemas.openxmlformats.org/officeDocument/2006/math">
                    <m:r>
                      <a:rPr lang="en-IN" sz="2000" b="1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IN" sz="2000" b="1" noProof="0" dirty="0">
                    <a:ea typeface="Cambria Math" panose="02040503050406030204" pitchFamily="18" charset="0"/>
                  </a:rPr>
                  <a:t> </a:t>
                </a:r>
                <a:r>
                  <a:rPr lang="en-IN" sz="2000" noProof="0" dirty="0"/>
                  <a:t>controls the likelihood of immediately revisiting a node in the walk.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IN" sz="2000" noProof="0" dirty="0"/>
                  <a:t>In-Out param: </a:t>
                </a:r>
                <a14:m>
                  <m:oMath xmlns:m="http://schemas.openxmlformats.org/officeDocument/2006/math">
                    <m:r>
                      <a:rPr lang="en-IN" sz="2000" b="1" i="1" noProof="0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IN" sz="2000" noProof="0" dirty="0"/>
                  <a:t> allows the search to differentiate between “inward” and “outward” nodes.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9DC662-3E9C-0BEF-388D-7C70FF142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052" y="4063877"/>
                <a:ext cx="5508909" cy="2639762"/>
              </a:xfrm>
              <a:prstGeom prst="rect">
                <a:avLst/>
              </a:prstGeom>
              <a:blipFill>
                <a:blip r:embed="rId8"/>
                <a:stretch>
                  <a:fillRect l="-2765" t="-2771" b="-50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46080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9EDDD-C383-F9D1-A818-60B1277A6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Smooth Interpolation of BFS and DFS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B92AE51-0CCB-3114-219B-A37FEC1E0958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86740" y="1393730"/>
                <a:ext cx="11018520" cy="4924425"/>
              </a:xfrm>
            </p:spPr>
            <p:txBody>
              <a:bodyPr/>
              <a:lstStyle/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IN" sz="2000" noProof="0" dirty="0"/>
                  <a:t>If </a:t>
                </a:r>
                <a14:m>
                  <m:oMath xmlns:m="http://schemas.openxmlformats.org/officeDocument/2006/math">
                    <m:r>
                      <a:rPr lang="en-IN" sz="2000" b="1" i="1" noProof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IN" sz="2000" b="1" i="1" noProof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IN" sz="2000" b="1" i="1" noProof="0" smtClean="0">
                        <a:latin typeface="Cambria Math" panose="02040503050406030204" pitchFamily="18" charset="0"/>
                      </a:rPr>
                      <m:t>𝒎𝒂𝒙</m:t>
                    </m:r>
                    <m:r>
                      <a:rPr lang="en-IN" sz="2000" b="1" i="1" noProof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IN" sz="2000" b="1" i="1" noProof="0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IN" sz="2000" b="1" i="1" noProof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sz="2000" b="1" i="1" noProof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IN" sz="2000" b="1" i="1" noProof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IN" sz="2000" i="1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000" noProof="0" dirty="0"/>
                  <a:t>we are less likely to sample an already visited node in the next two steps encouraging moderate exploration and avoiding 2-hop redundancy in sampling.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IN" sz="2000" noProof="0" dirty="0"/>
                  <a:t>If </a:t>
                </a:r>
                <a14:m>
                  <m:oMath xmlns:m="http://schemas.openxmlformats.org/officeDocument/2006/math">
                    <m:r>
                      <a:rPr lang="en-IN" sz="2000" b="1" i="1" noProof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IN" sz="2000" b="1" i="1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IN" sz="2000" b="1" i="1" noProof="0" smtClean="0">
                        <a:latin typeface="Cambria Math" panose="02040503050406030204" pitchFamily="18" charset="0"/>
                      </a:rPr>
                      <m:t>𝒎𝒊𝒏</m:t>
                    </m:r>
                    <m:r>
                      <a:rPr lang="en-IN" sz="2000" b="1" i="1" noProof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IN" sz="2000" b="1" i="1" noProof="0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IN" sz="2000" b="1" i="1" noProof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sz="2000" b="1" i="1" noProof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IN" sz="2000" b="1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000" noProof="0" dirty="0"/>
                  <a:t>, it would lead the walk to backtrack a step and this would keep the walk close to the starting node u.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IN" sz="2000" noProof="0" dirty="0"/>
                  <a:t>If </a:t>
                </a:r>
                <a14:m>
                  <m:oMath xmlns:m="http://schemas.openxmlformats.org/officeDocument/2006/math">
                    <m:r>
                      <a:rPr lang="en-IN" sz="2000" b="1" i="1" noProof="0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IN" sz="2000" b="1" i="1" noProof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IN" sz="2000" b="1" i="1" noProof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IN" sz="2000" noProof="0" dirty="0"/>
                  <a:t>, the random walk is likely to stay close to node t. This approximates a BFS.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IN" sz="2000" noProof="0" dirty="0"/>
                  <a:t>If </a:t>
                </a:r>
                <a14:m>
                  <m:oMath xmlns:m="http://schemas.openxmlformats.org/officeDocument/2006/math">
                    <m:r>
                      <a:rPr lang="en-IN" sz="2000" b="1" i="1" noProof="0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IN" sz="2000" b="1" i="1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IN" sz="2000" b="1" i="1" noProof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IN" sz="2000" noProof="0" dirty="0"/>
                  <a:t>, the walk is more likely to visit nodes further away from the node t. This approximates a DFS.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IN" sz="2000" noProof="0" dirty="0"/>
                  <a:t>BFS obtains a </a:t>
                </a:r>
                <a:r>
                  <a:rPr lang="en-IN" sz="2000" u="sng" noProof="0" dirty="0"/>
                  <a:t>microscopic</a:t>
                </a:r>
                <a:r>
                  <a:rPr lang="en-IN" sz="2000" noProof="0" dirty="0"/>
                  <a:t> view of the neighbourhood of every node which helps capture the structural equivalence of nodes.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IN" sz="2000" noProof="0" dirty="0"/>
                  <a:t>DFS obtains a </a:t>
                </a:r>
                <a:r>
                  <a:rPr lang="en-IN" sz="2000" u="sng" noProof="0" dirty="0"/>
                  <a:t>macroscopic</a:t>
                </a:r>
                <a:r>
                  <a:rPr lang="en-IN" sz="2000" noProof="0" dirty="0"/>
                  <a:t> view of the neighbourhood, capturing the community structure based on the homophily of the nodes.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IN" sz="2000" dirty="0"/>
                  <a:t>Hence, the parameters </a:t>
                </a:r>
                <a14:m>
                  <m:oMath xmlns:m="http://schemas.openxmlformats.org/officeDocument/2006/math">
                    <m:r>
                      <a:rPr lang="en-IN" sz="2000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IN" sz="2000" dirty="0"/>
                  <a:t> and </a:t>
                </a:r>
                <a14:m>
                  <m:oMath xmlns:m="http://schemas.openxmlformats.org/officeDocument/2006/math">
                    <m:r>
                      <a:rPr lang="en-IN" sz="2000" b="1" i="1" dirty="0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IN" sz="2000" dirty="0"/>
                  <a:t> help the procedure to interpolate between BFS and DFS to capture different notions of node equivalences in a network.</a:t>
                </a:r>
                <a:endParaRPr lang="en-IN" sz="2000" noProof="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B92AE51-0CCB-3114-219B-A37FEC1E09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86740" y="1393730"/>
                <a:ext cx="11018520" cy="4924425"/>
              </a:xfrm>
              <a:blipFill>
                <a:blip r:embed="rId2"/>
                <a:stretch>
                  <a:fillRect l="-1162" t="-1487" r="-774" b="-23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93888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25A45-7F89-7821-9D2D-0F70DA054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The node2vec Algo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D8EFCA8-C944-A74D-FCE9-98905727C0C4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553200" y="1036687"/>
                <a:ext cx="5283200" cy="5456815"/>
              </a:xfrm>
            </p:spPr>
            <p:txBody>
              <a:bodyPr/>
              <a:lstStyle/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IN" sz="2000" noProof="0" dirty="0"/>
                  <a:t>We simulate </a:t>
                </a:r>
                <a14:m>
                  <m:oMath xmlns:m="http://schemas.openxmlformats.org/officeDocument/2006/math">
                    <m:r>
                      <a:rPr lang="en-IN" sz="2000" b="1" i="1" noProof="0" dirty="0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IN" sz="2000" noProof="0" dirty="0"/>
                  <a:t> random walks of length </a:t>
                </a:r>
                <a14:m>
                  <m:oMath xmlns:m="http://schemas.openxmlformats.org/officeDocument/2006/math">
                    <m:r>
                      <a:rPr lang="en-IN" sz="2000" b="1" i="1" noProof="0" dirty="0" smtClean="0"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r>
                  <a:rPr lang="en-IN" sz="2000" noProof="0" dirty="0"/>
                  <a:t> for each node.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IN" sz="2000" noProof="0" dirty="0"/>
                  <a:t>The 3 stages of </a:t>
                </a:r>
                <a:r>
                  <a:rPr lang="en-IN" sz="2000" i="1" noProof="0" dirty="0"/>
                  <a:t>preprocessing the transition probabilities</a:t>
                </a:r>
                <a:r>
                  <a:rPr lang="en-IN" sz="2000" noProof="0" dirty="0"/>
                  <a:t>, </a:t>
                </a:r>
                <a:r>
                  <a:rPr lang="en-IN" sz="2000" i="1" noProof="0" dirty="0"/>
                  <a:t>simulating the random walks</a:t>
                </a:r>
                <a:r>
                  <a:rPr lang="en-IN" sz="2000" noProof="0" dirty="0"/>
                  <a:t> and </a:t>
                </a:r>
                <a:r>
                  <a:rPr lang="en-IN" sz="2000" i="1" noProof="0" dirty="0"/>
                  <a:t>SGD</a:t>
                </a:r>
                <a:r>
                  <a:rPr lang="en-IN" sz="2000" noProof="0" dirty="0"/>
                  <a:t> are </a:t>
                </a:r>
                <a:r>
                  <a:rPr lang="en-IN" sz="2000" u="sng" noProof="0" dirty="0"/>
                  <a:t>parallelizable</a:t>
                </a:r>
                <a:r>
                  <a:rPr lang="en-IN" sz="2000" noProof="0" dirty="0"/>
                  <a:t> and run sequentially.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IN" sz="2000" dirty="0"/>
                  <a:t>The space required for precomputing transition probabilities is </a:t>
                </a:r>
                <a14:m>
                  <m:oMath xmlns:m="http://schemas.openxmlformats.org/officeDocument/2006/math">
                    <m:r>
                      <a:rPr lang="en-IN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𝚶</m:t>
                    </m:r>
                    <m:d>
                      <m:dPr>
                        <m:ctrlPr>
                          <a:rPr lang="en-IN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20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dirty="0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IN" sz="2000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d>
                          <m:dPr>
                            <m:begChr m:val="|"/>
                            <m:endChr m:val="|"/>
                            <m:ctrlPr>
                              <a:rPr lang="en-IN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000" b="1" i="1" dirty="0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</m:d>
                      </m:e>
                    </m:d>
                  </m:oMath>
                </a14:m>
                <a:r>
                  <a:rPr lang="en-IN" sz="2000" b="1" i="1" dirty="0">
                    <a:latin typeface="Cambria Math" panose="02040503050406030204" pitchFamily="18" charset="0"/>
                  </a:rPr>
                  <a:t> </a:t>
                </a:r>
                <a:r>
                  <a:rPr lang="en-IN" sz="2000" dirty="0"/>
                  <a:t>where </a:t>
                </a:r>
                <a14:m>
                  <m:oMath xmlns:m="http://schemas.openxmlformats.org/officeDocument/2006/math">
                    <m:r>
                      <a:rPr lang="en-IN" sz="2000" b="1" i="1" dirty="0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IN" sz="2000" dirty="0"/>
                  <a:t> is the average node degree of the network.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IN" sz="2000" dirty="0"/>
                  <a:t>Sampling of the probabilities is done using </a:t>
                </a:r>
                <a:r>
                  <a:rPr lang="en-IN" sz="2000" dirty="0" err="1"/>
                  <a:t>AliasSampling</a:t>
                </a:r>
                <a:r>
                  <a:rPr lang="en-IN" sz="2000" dirty="0"/>
                  <a:t> in </a:t>
                </a:r>
                <a14:m>
                  <m:oMath xmlns:m="http://schemas.openxmlformats.org/officeDocument/2006/math">
                    <m:r>
                      <a:rPr lang="en-IN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𝚶</m:t>
                    </m:r>
                    <m:r>
                      <a:rPr lang="en-IN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0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IN" sz="20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000" dirty="0"/>
                  <a:t>.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IN" sz="2000" dirty="0"/>
                  <a:t>By simulating a random walk of length </a:t>
                </a:r>
                <a14:m>
                  <m:oMath xmlns:m="http://schemas.openxmlformats.org/officeDocument/2006/math">
                    <m:r>
                      <a:rPr lang="en-IN" sz="2000" b="1" i="1" dirty="0" smtClean="0"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r>
                  <a:rPr lang="en-IN" sz="2000" dirty="0"/>
                  <a:t>, we can generate </a:t>
                </a:r>
                <a14:m>
                  <m:oMath xmlns:m="http://schemas.openxmlformats.org/officeDocument/2006/math">
                    <m:r>
                      <a:rPr lang="en-IN" sz="2000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IN" sz="2000" dirty="0"/>
                  <a:t> samples for </a:t>
                </a:r>
                <a14:m>
                  <m:oMath xmlns:m="http://schemas.openxmlformats.org/officeDocument/2006/math">
                    <m:r>
                      <a:rPr lang="en-IN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000" b="1" i="1" dirty="0" smtClean="0"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IN" sz="20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sz="20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IN" sz="2000" b="1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N" sz="2000" dirty="0"/>
                  <a:t>nodes making the effective sampling time </a:t>
                </a:r>
                <a14:m>
                  <m:oMath xmlns:m="http://schemas.openxmlformats.org/officeDocument/2006/math">
                    <m:r>
                      <a:rPr lang="en-IN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𝚶</m:t>
                    </m:r>
                    <m:d>
                      <m:dPr>
                        <m:ctrlPr>
                          <a:rPr lang="en-IN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sz="2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num>
                          <m:den>
                            <m:r>
                              <a:rPr lang="en-IN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IN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IN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-</m:t>
                            </m:r>
                            <m:r>
                              <a:rPr lang="en-IN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IN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r>
                  <a:rPr lang="en-IN" sz="2000" noProof="0" dirty="0"/>
                  <a:t>.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D8EFCA8-C944-A74D-FCE9-98905727C0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553200" y="1036687"/>
                <a:ext cx="5283200" cy="5456815"/>
              </a:xfrm>
              <a:blipFill>
                <a:blip r:embed="rId2"/>
                <a:stretch>
                  <a:fillRect l="-2422" t="-1341" r="-21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screenshot of a computer program">
            <a:extLst>
              <a:ext uri="{FF2B5EF4-FFF2-40B4-BE49-F238E27FC236}">
                <a16:creationId xmlns:a16="http://schemas.microsoft.com/office/drawing/2014/main" id="{353B40BF-92A0-C77F-F554-0E839D9FC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09" y="1143089"/>
            <a:ext cx="5593991" cy="519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311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heme1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Theme1" id="{2D75C195-9FA2-47E7-8C91-216F5963B739}" vid="{7451B5F8-9615-4698-BA28-18C93BF0A1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96CC85-5758-41C0-8EFD-737AFB6912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710EE66-8707-456F-8F2E-091D581CB030}">
  <ds:schemaRefs>
    <ds:schemaRef ds:uri="http://purl.org/dc/terms/"/>
    <ds:schemaRef ds:uri="16c05727-aa75-4e4a-9b5f-8a80a1165891"/>
    <ds:schemaRef ds:uri="http://www.w3.org/XML/1998/namespace"/>
    <ds:schemaRef ds:uri="http://purl.org/dc/elements/1.1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10BEB954-4024-4CCF-A9D6-4C00FDC028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469</TotalTime>
  <Words>1177</Words>
  <Application>Microsoft Office PowerPoint</Application>
  <PresentationFormat>Widescreen</PresentationFormat>
  <Paragraphs>101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Cambria Math</vt:lpstr>
      <vt:lpstr>Consolas</vt:lpstr>
      <vt:lpstr>Segoe UI</vt:lpstr>
      <vt:lpstr>Segoe UI Semibold</vt:lpstr>
      <vt:lpstr>Wingdings</vt:lpstr>
      <vt:lpstr>Theme1</vt:lpstr>
      <vt:lpstr>Node2Vec</vt:lpstr>
      <vt:lpstr>Paper snip</vt:lpstr>
      <vt:lpstr>Problem, Objective and Motivation</vt:lpstr>
      <vt:lpstr>Limitations of Earlier Approaches</vt:lpstr>
      <vt:lpstr>Analogy with Word2Vec</vt:lpstr>
      <vt:lpstr>The Feature Learning Framework</vt:lpstr>
      <vt:lpstr>The Sampling Strategy S</vt:lpstr>
      <vt:lpstr>Smooth Interpolation of BFS and DFS</vt:lpstr>
      <vt:lpstr>The node2vec Algo</vt:lpstr>
      <vt:lpstr>Learning Edge Representations</vt:lpstr>
      <vt:lpstr>Experiments and Results</vt:lpstr>
      <vt:lpstr>Experiments and Results</vt:lpstr>
      <vt:lpstr>Parameter Sensitivity, Perturbations, Scalability</vt:lpstr>
      <vt:lpstr>Strengths &amp; Weaknesses</vt:lpstr>
      <vt:lpstr>Things to do next:</vt:lpstr>
      <vt:lpstr>References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Nisarg Suthar</dc:creator>
  <cp:lastModifiedBy>Nisarg Suthar</cp:lastModifiedBy>
  <cp:revision>14</cp:revision>
  <dcterms:created xsi:type="dcterms:W3CDTF">2025-12-23T17:19:27Z</dcterms:created>
  <dcterms:modified xsi:type="dcterms:W3CDTF">2025-12-26T17:00:02Z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